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7" r:id="rId3"/>
    <p:sldId id="261" r:id="rId4"/>
    <p:sldId id="260" r:id="rId5"/>
    <p:sldId id="259" r:id="rId6"/>
    <p:sldId id="262" r:id="rId7"/>
    <p:sldId id="263" r:id="rId8"/>
    <p:sldId id="269" r:id="rId9"/>
    <p:sldId id="264" r:id="rId10"/>
    <p:sldId id="265" r:id="rId11"/>
    <p:sldId id="266" r:id="rId12"/>
    <p:sldId id="270" r:id="rId1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51CD3-EE92-4C34-9038-766AFCE9D769}" type="datetimeFigureOut">
              <a:rPr lang="ru-RU" smtClean="0"/>
              <a:t>21.08.2015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50CEF-53E7-49D0-984B-B984F0525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24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51CD3-EE92-4C34-9038-766AFCE9D769}" type="datetimeFigureOut">
              <a:rPr lang="ru-RU" smtClean="0"/>
              <a:t>21.08.2015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50CEF-53E7-49D0-984B-B984F0525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87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51CD3-EE92-4C34-9038-766AFCE9D769}" type="datetimeFigureOut">
              <a:rPr lang="ru-RU" smtClean="0"/>
              <a:t>21.08.2015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50CEF-53E7-49D0-984B-B984F0525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438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51CD3-EE92-4C34-9038-766AFCE9D769}" type="datetimeFigureOut">
              <a:rPr lang="ru-RU" smtClean="0"/>
              <a:t>21.08.2015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50CEF-53E7-49D0-984B-B984F0525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214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51CD3-EE92-4C34-9038-766AFCE9D769}" type="datetimeFigureOut">
              <a:rPr lang="ru-RU" smtClean="0"/>
              <a:t>21.08.2015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50CEF-53E7-49D0-984B-B984F0525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9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51CD3-EE92-4C34-9038-766AFCE9D769}" type="datetimeFigureOut">
              <a:rPr lang="ru-RU" smtClean="0"/>
              <a:t>21.08.2015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50CEF-53E7-49D0-984B-B984F0525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05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51CD3-EE92-4C34-9038-766AFCE9D769}" type="datetimeFigureOut">
              <a:rPr lang="ru-RU" smtClean="0"/>
              <a:t>21.08.2015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50CEF-53E7-49D0-984B-B984F0525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717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51CD3-EE92-4C34-9038-766AFCE9D769}" type="datetimeFigureOut">
              <a:rPr lang="ru-RU" smtClean="0"/>
              <a:t>21.08.2015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50CEF-53E7-49D0-984B-B984F0525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045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51CD3-EE92-4C34-9038-766AFCE9D769}" type="datetimeFigureOut">
              <a:rPr lang="ru-RU" smtClean="0"/>
              <a:t>21.08.2015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50CEF-53E7-49D0-984B-B984F0525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501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51CD3-EE92-4C34-9038-766AFCE9D769}" type="datetimeFigureOut">
              <a:rPr lang="ru-RU" smtClean="0"/>
              <a:t>21.08.2015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50CEF-53E7-49D0-984B-B984F0525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337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51CD3-EE92-4C34-9038-766AFCE9D769}" type="datetimeFigureOut">
              <a:rPr lang="ru-RU" smtClean="0"/>
              <a:t>21.08.2015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50CEF-53E7-49D0-984B-B984F0525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744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51CD3-EE92-4C34-9038-766AFCE9D769}" type="datetimeFigureOut">
              <a:rPr lang="ru-RU" smtClean="0"/>
              <a:t>21.08.2015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50CEF-53E7-49D0-984B-B984F0525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671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8762" y="327844"/>
            <a:ext cx="498077" cy="59905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-302563" y="954658"/>
            <a:ext cx="237648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Министерство образования </a:t>
            </a:r>
            <a:endParaRPr lang="ru-RU" sz="1100" dirty="0" smtClean="0"/>
          </a:p>
          <a:p>
            <a:pPr algn="ctr"/>
            <a:r>
              <a:rPr lang="ru-RU" sz="1100" dirty="0" smtClean="0"/>
              <a:t>и </a:t>
            </a:r>
            <a:r>
              <a:rPr lang="ru-RU" sz="1100" dirty="0"/>
              <a:t>молодёжной </a:t>
            </a:r>
            <a:r>
              <a:rPr lang="ru-RU" sz="1100" dirty="0" smtClean="0"/>
              <a:t>политики Ставропольского края</a:t>
            </a:r>
            <a:endParaRPr lang="ru-RU" sz="1100" dirty="0"/>
          </a:p>
        </p:txBody>
      </p:sp>
      <p:pic>
        <p:nvPicPr>
          <p:cNvPr id="5" name="Picture 5" descr="PNO_3_emblem_0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450" y="265234"/>
            <a:ext cx="551081" cy="66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212414" y="931574"/>
            <a:ext cx="20891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Ставропольская краевая организация Профсоюза образования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03236" y="3786750"/>
            <a:ext cx="8137525" cy="1672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ru-RU" altLang="ru-RU" sz="2600" b="1" dirty="0" smtClean="0">
                <a:solidFill>
                  <a:srgbClr val="FF0000"/>
                </a:solidFill>
              </a:rPr>
              <a:t> </a:t>
            </a:r>
            <a:endParaRPr lang="ru-RU" altLang="ru-RU" sz="2600" b="1" dirty="0">
              <a:solidFill>
                <a:srgbClr val="FF0000"/>
              </a:solidFill>
            </a:endParaRP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 altLang="ru-RU" sz="2600" b="1" i="1" dirty="0">
                <a:solidFill>
                  <a:srgbClr val="0000FF"/>
                </a:solidFill>
              </a:rPr>
              <a:t>председатель Ставропольской краевой организации </a:t>
            </a:r>
            <a:r>
              <a:rPr lang="ru-RU" altLang="ru-RU" sz="2600" b="1" i="1" dirty="0" smtClean="0">
                <a:solidFill>
                  <a:srgbClr val="0000FF"/>
                </a:solidFill>
              </a:rPr>
              <a:t>Профсоюза работников народного образования и науки Российской Федерации</a:t>
            </a:r>
            <a:endParaRPr lang="ru-RU" altLang="ru-RU" sz="2600" b="1" dirty="0">
              <a:solidFill>
                <a:srgbClr val="0000FF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99838" y="2767281"/>
            <a:ext cx="67443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>
                <a:solidFill>
                  <a:srgbClr val="0000FF"/>
                </a:solidFill>
              </a:rPr>
              <a:t>МАНАЕВА </a:t>
            </a:r>
            <a:endParaRPr lang="ru-RU" altLang="ru-RU" sz="4000" b="1" dirty="0" smtClean="0">
              <a:solidFill>
                <a:srgbClr val="0000FF"/>
              </a:solidFill>
            </a:endParaRPr>
          </a:p>
          <a:p>
            <a:pPr algn="ctr"/>
            <a:r>
              <a:rPr lang="ru-RU" altLang="ru-RU" sz="4000" b="1" dirty="0" smtClean="0">
                <a:solidFill>
                  <a:srgbClr val="0000FF"/>
                </a:solidFill>
              </a:rPr>
              <a:t>ЛОРА НИКОЛАЕВНА </a:t>
            </a:r>
            <a:r>
              <a:rPr lang="ru-RU" altLang="ru-RU" sz="4000" b="1" dirty="0">
                <a:solidFill>
                  <a:srgbClr val="0000FF"/>
                </a:solidFill>
              </a:rPr>
              <a:t>–</a:t>
            </a:r>
            <a:endParaRPr lang="ru-RU" sz="40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75875" y="460311"/>
            <a:ext cx="5494106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b="1" i="1" dirty="0" smtClean="0">
                <a:ln/>
                <a:solidFill>
                  <a:srgbClr val="6600CC"/>
                </a:solidFill>
              </a:rPr>
              <a:t>Краевая августовская педагогическая конференция «Современная региональная система образования: образовательные и инфраструктурные решения»</a:t>
            </a:r>
            <a:endParaRPr lang="ru-RU" b="1" i="1" dirty="0">
              <a:ln/>
              <a:solidFill>
                <a:srgbClr val="66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3823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1767" y="187156"/>
            <a:ext cx="4179340" cy="648428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22012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28246" y="284181"/>
            <a:ext cx="4086714" cy="629023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13023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0583" y="647925"/>
            <a:ext cx="1102658" cy="127091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554" y="3792337"/>
            <a:ext cx="844061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0"/>
                <a:solidFill>
                  <a:srgbClr val="0000CC"/>
                </a:solidFill>
              </a:rPr>
              <a:t>В Ставропольской краевой организации:</a:t>
            </a:r>
          </a:p>
          <a:p>
            <a:pPr algn="ctr">
              <a:spcBef>
                <a:spcPts val="1200"/>
              </a:spcBef>
            </a:pPr>
            <a:r>
              <a:rPr lang="ru-RU" sz="4000" b="1" dirty="0" smtClean="0">
                <a:ln w="0"/>
                <a:solidFill>
                  <a:srgbClr val="0000CC"/>
                </a:solidFill>
              </a:rPr>
              <a:t>82 119 членов Профсоюза</a:t>
            </a:r>
            <a:endParaRPr lang="ru-RU" sz="4000" b="1" dirty="0">
              <a:ln w="0"/>
              <a:solidFill>
                <a:srgbClr val="0000CC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9505" y="2209259"/>
            <a:ext cx="8374664" cy="129266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800" b="1" dirty="0" smtClean="0">
                <a:ln/>
                <a:solidFill>
                  <a:srgbClr val="FF0000"/>
                </a:solidFill>
              </a:rPr>
              <a:t>В рядах Общероссийского Профсоюза образования:</a:t>
            </a:r>
          </a:p>
          <a:p>
            <a:pPr algn="ctr">
              <a:spcBef>
                <a:spcPts val="1200"/>
              </a:spcBef>
            </a:pPr>
            <a:r>
              <a:rPr lang="ru-RU" sz="4000" b="1" dirty="0" smtClean="0">
                <a:ln/>
                <a:solidFill>
                  <a:srgbClr val="FF0000"/>
                </a:solidFill>
              </a:rPr>
              <a:t>4 412 313 человек</a:t>
            </a:r>
            <a:endParaRPr lang="ru-RU" sz="4000" b="1" dirty="0">
              <a:ln/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69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961" y="410376"/>
            <a:ext cx="809920" cy="96122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15153" y="2230275"/>
            <a:ext cx="8801100" cy="247439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ln/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Постановление 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ln/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Правительства Российской Федерации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ln/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n/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 23.05.2015 </a:t>
            </a:r>
            <a:r>
              <a:rPr lang="ru-RU" sz="2800" b="1" dirty="0" smtClean="0">
                <a:ln/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 497 </a:t>
            </a:r>
            <a:r>
              <a:rPr lang="ru-RU" sz="2800" b="1" dirty="0" smtClean="0">
                <a:ln/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</a:rPr>
              <a:t> </a:t>
            </a:r>
          </a:p>
          <a:p>
            <a:pPr algn="ctr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800" b="1" i="1" dirty="0" smtClean="0">
                <a:ln/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</a:rPr>
              <a:t>"</a:t>
            </a:r>
            <a:r>
              <a:rPr lang="ru-RU" sz="2800" b="1" i="1" dirty="0">
                <a:ln/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</a:rPr>
              <a:t>О Федеральной целевой программе развития образования на 2016 - 2020 годы"</a:t>
            </a:r>
            <a:endParaRPr lang="ru-RU" sz="2800" b="1" i="1" dirty="0">
              <a:ln/>
              <a:solidFill>
                <a:srgbClr val="0000FF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473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851" y="352091"/>
            <a:ext cx="810838" cy="96325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968188" y="231904"/>
            <a:ext cx="7974105" cy="1870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kern="50" dirty="0">
                <a:solidFill>
                  <a:srgbClr val="0000FF"/>
                </a:solidFill>
                <a:latin typeface="Georgia" panose="02040502050405020303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ОБРАЩЕНИЕ</a:t>
            </a:r>
            <a:endParaRPr lang="ru-RU" dirty="0">
              <a:solidFill>
                <a:srgbClr val="0000FF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kern="50" dirty="0">
                <a:solidFill>
                  <a:srgbClr val="0000FF"/>
                </a:solidFill>
                <a:latin typeface="Georgia" panose="02040502050405020303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делегатов VII Съезда Профессионального союза</a:t>
            </a:r>
            <a:endParaRPr lang="ru-RU" dirty="0">
              <a:solidFill>
                <a:srgbClr val="0000FF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kern="50" dirty="0">
                <a:solidFill>
                  <a:srgbClr val="0000FF"/>
                </a:solidFill>
                <a:latin typeface="Georgia" panose="02040502050405020303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работников народного образования и науки </a:t>
            </a:r>
            <a:endParaRPr lang="ru-RU" b="1" kern="50" dirty="0" smtClean="0">
              <a:solidFill>
                <a:srgbClr val="0000FF"/>
              </a:solidFill>
              <a:latin typeface="Georgia" panose="02040502050405020303" pitchFamily="18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kern="50" dirty="0" smtClean="0">
                <a:solidFill>
                  <a:srgbClr val="0000FF"/>
                </a:solidFill>
                <a:latin typeface="Georgia" panose="02040502050405020303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Российской Федерации к </a:t>
            </a:r>
            <a:r>
              <a:rPr lang="ru-RU" b="1" kern="50" dirty="0">
                <a:solidFill>
                  <a:srgbClr val="0000FF"/>
                </a:solidFill>
                <a:latin typeface="Georgia" panose="02040502050405020303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депутатам Государственной Думы Федерального </a:t>
            </a:r>
            <a:r>
              <a:rPr lang="ru-RU" b="1" kern="50" dirty="0" smtClean="0">
                <a:solidFill>
                  <a:srgbClr val="0000FF"/>
                </a:solidFill>
                <a:latin typeface="Georgia" panose="02040502050405020303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Собрания Российской </a:t>
            </a:r>
            <a:r>
              <a:rPr lang="ru-RU" b="1" kern="50" dirty="0">
                <a:solidFill>
                  <a:srgbClr val="0000FF"/>
                </a:solidFill>
                <a:latin typeface="Georgia" panose="02040502050405020303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Федерации</a:t>
            </a:r>
            <a:endParaRPr lang="ru-RU" dirty="0">
              <a:solidFill>
                <a:srgbClr val="0000FF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kern="50" dirty="0" smtClean="0">
                <a:solidFill>
                  <a:srgbClr val="0000FF"/>
                </a:solidFill>
                <a:latin typeface="Georgia" panose="02040502050405020303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27 </a:t>
            </a:r>
            <a:r>
              <a:rPr lang="ru-RU" b="1" kern="50" dirty="0">
                <a:solidFill>
                  <a:srgbClr val="0000FF"/>
                </a:solidFill>
                <a:latin typeface="Georgia" panose="02040502050405020303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марта 2015 </a:t>
            </a:r>
            <a:r>
              <a:rPr lang="ru-RU" b="1" kern="50" dirty="0" smtClean="0">
                <a:solidFill>
                  <a:srgbClr val="0000FF"/>
                </a:solidFill>
                <a:latin typeface="Georgia" panose="02040502050405020303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г</a:t>
            </a:r>
            <a:endParaRPr lang="ru-RU" dirty="0">
              <a:solidFill>
                <a:srgbClr val="0000FF"/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08981" y="2424837"/>
            <a:ext cx="8218160" cy="3945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>
              <a:lnSpc>
                <a:spcPct val="107000"/>
              </a:lnSpc>
              <a:spcAft>
                <a:spcPts val="0"/>
              </a:spcAft>
              <a:tabLst>
                <a:tab pos="722630" algn="l"/>
              </a:tabLst>
            </a:pPr>
            <a:r>
              <a:rPr lang="ru-RU" sz="2000" i="1" kern="5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Делегаты Съезда настаивают на: </a:t>
            </a:r>
            <a:endParaRPr lang="ru-RU" sz="2000" i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63538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tabLst>
                <a:tab pos="722630" algn="l"/>
              </a:tabLst>
            </a:pPr>
            <a:r>
              <a:rPr lang="ru-RU" sz="2000" i="1" kern="5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-  </a:t>
            </a:r>
            <a:r>
              <a:rPr lang="ru-RU" sz="2000" i="1" kern="50" spc="-5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индексации заработной платы всех работников образования </a:t>
            </a:r>
            <a:r>
              <a:rPr lang="ru-RU" sz="2000" i="1" kern="50" spc="-3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в первом и втором полугодии 2015 года;</a:t>
            </a:r>
            <a:endParaRPr lang="ru-RU" sz="2000" i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63538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tabLst>
                <a:tab pos="722630" algn="l"/>
              </a:tabLst>
            </a:pPr>
            <a:r>
              <a:rPr lang="ru-RU" sz="2000" i="1" kern="50" spc="-3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- индексации нормативов для формирования стипендиальных фондов образовательных организаций в соответствии с фактическим уровнем инфляции; </a:t>
            </a:r>
            <a:endParaRPr lang="ru-RU" sz="2000" i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63538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tabLst>
                <a:tab pos="722630" algn="l"/>
              </a:tabLst>
            </a:pPr>
            <a:r>
              <a:rPr lang="ru-RU" sz="2000" i="1" kern="50" spc="-3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- обеспечении дополнительной поддержки бюджетов субъектов Российской Федерации в целях </a:t>
            </a:r>
            <a:r>
              <a:rPr lang="ru-RU" sz="2000" i="1" kern="50" spc="-1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финансового обеспечения расходов на повышение заработной платы педагогических </a:t>
            </a:r>
            <a:r>
              <a:rPr lang="ru-RU" sz="2000" i="1" kern="50" spc="-3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работников всех категорий в соответствии с Указами Президента Российской Федерации от 2012 года и индексацию заработной платы всех работников образования.</a:t>
            </a:r>
            <a:endParaRPr lang="ru-RU" sz="20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705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851" y="352091"/>
            <a:ext cx="810838" cy="96325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85800" y="592941"/>
            <a:ext cx="8122024" cy="1749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 </a:t>
            </a:r>
          </a:p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Общероссийского Профсоюза образования в ФНПР</a:t>
            </a:r>
          </a:p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от 13.07.2015 г. № 319</a:t>
            </a:r>
          </a:p>
          <a:p>
            <a:pPr algn="ctr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b="1" i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замечаниями к Основным направлениям бюджетной политики на  </a:t>
            </a:r>
            <a:r>
              <a:rPr lang="ru-RU" b="1" i="1" dirty="0" smtClean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2016 </a:t>
            </a:r>
            <a:r>
              <a:rPr lang="ru-RU" b="1" i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 и на плановый период 2017 и 2018 года</a:t>
            </a:r>
            <a:endParaRPr lang="ru-RU" sz="1400" b="1" i="1" dirty="0">
              <a:solidFill>
                <a:srgbClr val="0000FF"/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5800" y="3035931"/>
            <a:ext cx="8001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… Профсоюз образования предложил провести обсуждение целесообразности реализации планов дальнейшего проведения оптимизации сети образовательных организаций и численности работающих в сфере образования…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36179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851" y="352091"/>
            <a:ext cx="810838" cy="96325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24435" y="514556"/>
            <a:ext cx="8619565" cy="2375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 </a:t>
            </a:r>
            <a:endParaRPr lang="ru-RU" sz="2000" dirty="0">
              <a:solidFill>
                <a:srgbClr val="0000FF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Совета Ассоциации профсоюзов работников </a:t>
            </a:r>
            <a:endParaRPr lang="ru-RU" sz="2000" b="1" dirty="0" smtClean="0">
              <a:solidFill>
                <a:srgbClr val="0000FF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непроизводственной </a:t>
            </a:r>
            <a:r>
              <a:rPr lang="ru-RU" sz="2000" b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сферы </a:t>
            </a:r>
            <a:r>
              <a:rPr lang="ru-RU" sz="2000" b="1" dirty="0" smtClean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РФ 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 </a:t>
            </a:r>
            <a:r>
              <a:rPr lang="ru-RU" sz="2000" b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 июля 2015 г. № 61</a:t>
            </a:r>
            <a:endParaRPr lang="ru-RU" sz="2000" dirty="0">
              <a:solidFill>
                <a:srgbClr val="0000FF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b="1" i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связи с несогласием с рядом позиций, включённых в Основные направления бюджетной политики на в 2016 год и на плановый период 2017 и 2018 года</a:t>
            </a:r>
            <a:endParaRPr lang="ru-RU" dirty="0">
              <a:solidFill>
                <a:srgbClr val="0000FF"/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4435" y="3235156"/>
            <a:ext cx="8350624" cy="3012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i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 Из представленных Минфином России материалов не прослеживается возможность обеспечения бюджетов субъектов </a:t>
            </a:r>
            <a:r>
              <a:rPr lang="ru-RU" sz="2400" i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РФ </a:t>
            </a:r>
            <a:r>
              <a:rPr lang="ru-RU" sz="2400" i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собственными источниками доходов…</a:t>
            </a: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2400" i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 Совет Ассоциации не может согласиться с изменением подходов к реализации Указов Президента Российской Федерации от 2012 </a:t>
            </a:r>
            <a:r>
              <a:rPr lang="ru-RU" sz="2400" i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года…</a:t>
            </a:r>
            <a:endParaRPr lang="ru-RU" sz="2400" i="1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912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851" y="352091"/>
            <a:ext cx="810838" cy="96325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14851" y="352091"/>
            <a:ext cx="8621573" cy="2408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 </a:t>
            </a:r>
            <a:endParaRPr lang="ru-RU" sz="2000" b="1" dirty="0" smtClean="0">
              <a:solidFill>
                <a:srgbClr val="0000FF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Общероссийского </a:t>
            </a:r>
            <a:r>
              <a:rPr lang="ru-RU" sz="2000" b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Профсоюза образования</a:t>
            </a:r>
            <a:endParaRPr lang="ru-RU" sz="2000" dirty="0">
              <a:solidFill>
                <a:srgbClr val="0000FF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от 30 июля 2015 г. № 337</a:t>
            </a:r>
            <a:endParaRPr lang="ru-RU" sz="2000" dirty="0">
              <a:solidFill>
                <a:srgbClr val="0000FF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Министру труда и социальной </a:t>
            </a:r>
            <a:r>
              <a:rPr lang="ru-RU" sz="2000" b="1" dirty="0" smtClean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защиты  РФ </a:t>
            </a:r>
          </a:p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М.А</a:t>
            </a:r>
            <a:r>
              <a:rPr lang="ru-RU" sz="2000" b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 smtClean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Топилину</a:t>
            </a:r>
            <a:endParaRPr lang="ru-RU" sz="2000" b="1" dirty="0" smtClean="0">
              <a:solidFill>
                <a:srgbClr val="0000FF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b="1" i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 законопроекту о применении субъектами </a:t>
            </a:r>
            <a:r>
              <a:rPr lang="ru-RU" b="1" i="1" dirty="0" smtClean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РФ критериев </a:t>
            </a:r>
            <a:r>
              <a:rPr lang="ru-RU" b="1" i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нуждаемости при предоставлении мер </a:t>
            </a:r>
            <a:r>
              <a:rPr lang="ru-RU" b="1" i="1" dirty="0" smtClean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социальной </a:t>
            </a:r>
            <a:r>
              <a:rPr lang="ru-RU" b="1" i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поддержки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7560" y="3038000"/>
            <a:ext cx="8216153" cy="3488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введение предложенных критериев нуждаемости может привести к резкому снижению уровня трудовых прав, свобод и гарантий педагогических работников, закрепленных в </a:t>
            </a:r>
            <a:r>
              <a:rPr lang="ru-RU" sz="22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ФЗ «</a:t>
            </a:r>
            <a:r>
              <a:rPr lang="ru-RU" sz="2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 образовании в Российской Федерации»…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ru-RU" sz="2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применение принципа нуждаемости при предоставлении мер социальной поддержки может привести к … обострению проблем кадрового обеспечения образовательных организаций, осуществляющих свою деятельность в сельских населенных пунктах…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388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965" y="352091"/>
            <a:ext cx="835724" cy="963251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389965" y="1804373"/>
            <a:ext cx="8525435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>
                <a:solidFill>
                  <a:srgbClr val="0000FF"/>
                </a:solidFill>
                <a:latin typeface="Georgia" panose="02040502050405020303" pitchFamily="18" charset="0"/>
              </a:rPr>
              <a:t>Письмо </a:t>
            </a:r>
            <a:endParaRPr lang="ru-RU" sz="2600" b="1" dirty="0" smtClean="0">
              <a:solidFill>
                <a:srgbClr val="0000FF"/>
              </a:solidFill>
              <a:latin typeface="Georgia" panose="02040502050405020303" pitchFamily="18" charset="0"/>
            </a:endParaRPr>
          </a:p>
          <a:p>
            <a:pPr algn="ctr"/>
            <a:r>
              <a:rPr lang="ru-RU" sz="2600" b="1" dirty="0" smtClean="0">
                <a:solidFill>
                  <a:srgbClr val="0000FF"/>
                </a:solidFill>
                <a:latin typeface="Georgia" panose="02040502050405020303" pitchFamily="18" charset="0"/>
              </a:rPr>
              <a:t>Ставропольской </a:t>
            </a:r>
            <a:r>
              <a:rPr lang="ru-RU" sz="2600" b="1" dirty="0">
                <a:solidFill>
                  <a:srgbClr val="0000FF"/>
                </a:solidFill>
                <a:latin typeface="Georgia" panose="02040502050405020303" pitchFamily="18" charset="0"/>
              </a:rPr>
              <a:t>краевой организации Профсоюза образования от 12.02. 2014 г.  </a:t>
            </a:r>
            <a:r>
              <a:rPr lang="ru-RU" sz="2600" b="1" dirty="0" smtClean="0">
                <a:solidFill>
                  <a:srgbClr val="0000FF"/>
                </a:solidFill>
                <a:latin typeface="Georgia" panose="02040502050405020303" pitchFamily="18" charset="0"/>
              </a:rPr>
              <a:t>№31</a:t>
            </a:r>
            <a:endParaRPr lang="ru-RU" sz="2600" b="1" dirty="0">
              <a:solidFill>
                <a:srgbClr val="0000FF"/>
              </a:solidFill>
              <a:latin typeface="Georgia" panose="02040502050405020303" pitchFamily="18" charset="0"/>
            </a:endParaRPr>
          </a:p>
          <a:p>
            <a:pPr algn="ctr"/>
            <a:r>
              <a:rPr lang="ru-RU" sz="2600" b="1" dirty="0">
                <a:solidFill>
                  <a:srgbClr val="0000FF"/>
                </a:solidFill>
                <a:latin typeface="Georgia" panose="02040502050405020303" pitchFamily="18" charset="0"/>
              </a:rPr>
              <a:t>министру образования и молодежной политики Ставропольского </a:t>
            </a:r>
            <a:r>
              <a:rPr lang="ru-RU" sz="2600" b="1" dirty="0" smtClean="0">
                <a:solidFill>
                  <a:srgbClr val="0000FF"/>
                </a:solidFill>
                <a:latin typeface="Georgia" panose="02040502050405020303" pitchFamily="18" charset="0"/>
              </a:rPr>
              <a:t>края</a:t>
            </a:r>
            <a:endParaRPr lang="ru-RU" sz="2600" b="1" dirty="0">
              <a:solidFill>
                <a:srgbClr val="0000FF"/>
              </a:solidFill>
              <a:latin typeface="Georgia" panose="02040502050405020303" pitchFamily="18" charset="0"/>
            </a:endParaRPr>
          </a:p>
          <a:p>
            <a:pPr algn="ctr">
              <a:spcBef>
                <a:spcPts val="1200"/>
              </a:spcBef>
            </a:pPr>
            <a:r>
              <a:rPr lang="ru-RU" sz="2200" b="1" dirty="0">
                <a:solidFill>
                  <a:srgbClr val="0000FF"/>
                </a:solidFill>
                <a:latin typeface="Georgia" panose="02040502050405020303" pitchFamily="18" charset="0"/>
              </a:rPr>
              <a:t> </a:t>
            </a:r>
            <a:r>
              <a:rPr lang="ru-RU" sz="2200" b="1" i="1" dirty="0">
                <a:solidFill>
                  <a:srgbClr val="0000FF"/>
                </a:solidFill>
                <a:latin typeface="Georgia" panose="02040502050405020303" pitchFamily="18" charset="0"/>
              </a:rPr>
              <a:t>о несогласии с проектом закона Ставропольского края «О внесении изменений в </a:t>
            </a:r>
            <a:r>
              <a:rPr lang="ru-RU" sz="2200" b="1" i="1" dirty="0" smtClean="0">
                <a:solidFill>
                  <a:srgbClr val="0000FF"/>
                </a:solidFill>
                <a:latin typeface="Georgia" panose="02040502050405020303" pitchFamily="18" charset="0"/>
              </a:rPr>
              <a:t>статьи </a:t>
            </a:r>
            <a:r>
              <a:rPr lang="ru-RU" sz="2200" b="1" i="1" dirty="0">
                <a:solidFill>
                  <a:srgbClr val="0000FF"/>
                </a:solidFill>
                <a:latin typeface="Georgia" panose="02040502050405020303" pitchFamily="18" charset="0"/>
              </a:rPr>
              <a:t>2 и 3 </a:t>
            </a:r>
            <a:endParaRPr lang="ru-RU" sz="2200" b="1" i="1" dirty="0" smtClean="0">
              <a:solidFill>
                <a:srgbClr val="0000FF"/>
              </a:solidFill>
              <a:latin typeface="Georgia" panose="02040502050405020303" pitchFamily="18" charset="0"/>
            </a:endParaRPr>
          </a:p>
          <a:p>
            <a:pPr algn="ctr"/>
            <a:r>
              <a:rPr lang="ru-RU" sz="2200" b="1" i="1" dirty="0" smtClean="0">
                <a:solidFill>
                  <a:srgbClr val="0000FF"/>
                </a:solidFill>
                <a:latin typeface="Georgia" panose="02040502050405020303" pitchFamily="18" charset="0"/>
              </a:rPr>
              <a:t>Закона </a:t>
            </a:r>
            <a:r>
              <a:rPr lang="ru-RU" sz="2200" b="1" i="1" dirty="0">
                <a:solidFill>
                  <a:srgbClr val="0000FF"/>
                </a:solidFill>
                <a:latin typeface="Georgia" panose="02040502050405020303" pitchFamily="18" charset="0"/>
              </a:rPr>
              <a:t>Ставропольского края </a:t>
            </a:r>
            <a:r>
              <a:rPr lang="ru-RU" sz="2200" b="1" i="1" dirty="0" smtClean="0">
                <a:solidFill>
                  <a:srgbClr val="0000FF"/>
                </a:solidFill>
                <a:latin typeface="Georgia" panose="02040502050405020303" pitchFamily="18" charset="0"/>
              </a:rPr>
              <a:t> </a:t>
            </a:r>
          </a:p>
          <a:p>
            <a:pPr algn="ctr"/>
            <a:r>
              <a:rPr lang="ru-RU" sz="2200" b="1" i="1" dirty="0" smtClean="0">
                <a:solidFill>
                  <a:srgbClr val="0000FF"/>
                </a:solidFill>
                <a:latin typeface="Georgia" panose="02040502050405020303" pitchFamily="18" charset="0"/>
              </a:rPr>
              <a:t>от </a:t>
            </a:r>
            <a:r>
              <a:rPr lang="ru-RU" sz="2200" b="1" i="1" dirty="0">
                <a:solidFill>
                  <a:srgbClr val="0000FF"/>
                </a:solidFill>
                <a:latin typeface="Georgia" panose="02040502050405020303" pitchFamily="18" charset="0"/>
              </a:rPr>
              <a:t>28 февраля 2011 </a:t>
            </a:r>
            <a:r>
              <a:rPr lang="ru-RU" sz="2200" b="1" i="1" dirty="0" smtClean="0">
                <a:solidFill>
                  <a:srgbClr val="0000FF"/>
                </a:solidFill>
                <a:latin typeface="Georgia" panose="02040502050405020303" pitchFamily="18" charset="0"/>
              </a:rPr>
              <a:t>года № 13-кз </a:t>
            </a:r>
            <a:r>
              <a:rPr lang="ru-RU" sz="2200" b="1" i="1" dirty="0">
                <a:solidFill>
                  <a:srgbClr val="0000FF"/>
                </a:solidFill>
                <a:latin typeface="Georgia" panose="02040502050405020303" pitchFamily="18" charset="0"/>
              </a:rPr>
              <a:t>…» </a:t>
            </a:r>
          </a:p>
        </p:txBody>
      </p:sp>
    </p:spTree>
    <p:extLst>
      <p:ext uri="{BB962C8B-B14F-4D97-AF65-F5344CB8AC3E}">
        <p14:creationId xmlns:p14="http://schemas.microsoft.com/office/powerpoint/2010/main" val="639060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495" y="1620722"/>
            <a:ext cx="8337176" cy="3868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 </a:t>
            </a:r>
          </a:p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Ставропольской краевой организации Профсоюза образования от 31.07. 2015 г.  № 180</a:t>
            </a:r>
            <a:endParaRPr lang="ru-RU" sz="2400" dirty="0" smtClean="0">
              <a:solidFill>
                <a:srgbClr val="0000FF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министру образования и молодежной политики Ставропольского края </a:t>
            </a:r>
            <a:endParaRPr lang="ru-RU" sz="2400" dirty="0" smtClean="0">
              <a:solidFill>
                <a:srgbClr val="0000FF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07000"/>
              </a:lnSpc>
              <a:spcBef>
                <a:spcPts val="1200"/>
              </a:spcBef>
            </a:pPr>
            <a:r>
              <a:rPr lang="ru-RU" sz="2000" b="1" i="1" dirty="0" smtClean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позиции Профсоюза по вопросу предоставления мер социальной поддержки по оплате жилых помещений, отопления и освещения педагогическим работникам образовательных организаций, проживающим и работающим в сельских населенных пунктах.</a:t>
            </a:r>
            <a:endParaRPr lang="ru-RU" sz="2000" dirty="0">
              <a:solidFill>
                <a:srgbClr val="0000FF"/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965" y="352091"/>
            <a:ext cx="835724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152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965" y="352091"/>
            <a:ext cx="835724" cy="96325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78224" y="352091"/>
            <a:ext cx="8565776" cy="2276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Распоряжение </a:t>
            </a:r>
            <a:endParaRPr lang="ru-RU" sz="2400" dirty="0">
              <a:solidFill>
                <a:srgbClr val="0000FF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Правительства РФ от 05.06.2015 N 1028-р </a:t>
            </a:r>
            <a:endParaRPr lang="ru-RU" sz="2400" dirty="0">
              <a:solidFill>
                <a:srgbClr val="0000FF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000" b="1" i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«Об утверждении Концепции повышения эффективности обеспечения соблюдения трудового законодательства и иных нормативных правовых актов, содержащих нормы трудового права (2015 - 2020 годы)»</a:t>
            </a:r>
            <a:endParaRPr lang="ru-RU" sz="2000" i="1" dirty="0">
              <a:solidFill>
                <a:srgbClr val="0000FF"/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78224" y="3027468"/>
            <a:ext cx="8310282" cy="2835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смещения акцента с действующей "модели санкций", при которой государственный контроль направлен на выявление уже совершенного нарушения…, на "модель соответствия", в основе которой лежат действия, ориентированные на предупреждение нарушений …</a:t>
            </a:r>
            <a:endParaRPr lang="ru-RU" sz="2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855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739</TotalTime>
  <Words>547</Words>
  <Application>Microsoft Office PowerPoint</Application>
  <PresentationFormat>Экран (4:3)</PresentationFormat>
  <Paragraphs>59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Georgia</vt:lpstr>
      <vt:lpstr>Lucida Sans Unicode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Яна</dc:creator>
  <cp:lastModifiedBy>Galaxy</cp:lastModifiedBy>
  <cp:revision>19</cp:revision>
  <cp:lastPrinted>2015-08-18T08:25:18Z</cp:lastPrinted>
  <dcterms:created xsi:type="dcterms:W3CDTF">2015-08-17T14:14:40Z</dcterms:created>
  <dcterms:modified xsi:type="dcterms:W3CDTF">2015-08-21T13:36:49Z</dcterms:modified>
</cp:coreProperties>
</file>