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61" r:id="rId4"/>
    <p:sldId id="260" r:id="rId5"/>
    <p:sldId id="259" r:id="rId6"/>
    <p:sldId id="262" r:id="rId7"/>
    <p:sldId id="263" r:id="rId8"/>
    <p:sldId id="269" r:id="rId9"/>
    <p:sldId id="264" r:id="rId10"/>
    <p:sldId id="265" r:id="rId11"/>
    <p:sldId id="266" r:id="rId12"/>
    <p:sldId id="270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2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8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43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1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0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71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04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50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33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74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51CD3-EE92-4C34-9038-766AFCE9D769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50CEF-53E7-49D0-984B-B984F052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67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8762" y="327844"/>
            <a:ext cx="498077" cy="5990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302563" y="954658"/>
            <a:ext cx="23764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Министерство образования </a:t>
            </a:r>
            <a:endParaRPr lang="ru-RU" sz="1100" dirty="0" smtClean="0"/>
          </a:p>
          <a:p>
            <a:pPr algn="ctr"/>
            <a:r>
              <a:rPr lang="ru-RU" sz="1100" dirty="0" smtClean="0"/>
              <a:t>и </a:t>
            </a:r>
            <a:r>
              <a:rPr lang="ru-RU" sz="1100" dirty="0"/>
              <a:t>молодёжной </a:t>
            </a:r>
            <a:r>
              <a:rPr lang="ru-RU" sz="1100" dirty="0" smtClean="0"/>
              <a:t>политики Ставропольского края</a:t>
            </a:r>
            <a:endParaRPr lang="ru-RU" sz="1100" dirty="0"/>
          </a:p>
        </p:txBody>
      </p:sp>
      <p:pic>
        <p:nvPicPr>
          <p:cNvPr id="5" name="Picture 5" descr="PNO_3_emblem_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450" y="265234"/>
            <a:ext cx="551081" cy="6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212414" y="931574"/>
            <a:ext cx="2089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Ставропольская краевая организация Профсоюза образования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03236" y="3786750"/>
            <a:ext cx="8137525" cy="167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ru-RU" altLang="ru-RU" sz="2600" b="1" dirty="0" smtClean="0">
                <a:solidFill>
                  <a:srgbClr val="FF0000"/>
                </a:solidFill>
              </a:rPr>
              <a:t> </a:t>
            </a:r>
            <a:endParaRPr lang="ru-RU" altLang="ru-RU" sz="260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altLang="ru-RU" sz="2600" b="1" i="1" dirty="0">
                <a:solidFill>
                  <a:srgbClr val="0000FF"/>
                </a:solidFill>
              </a:rPr>
              <a:t>председатель Ставропольской краевой организации </a:t>
            </a:r>
            <a:r>
              <a:rPr lang="ru-RU" altLang="ru-RU" sz="2600" b="1" i="1" dirty="0" smtClean="0">
                <a:solidFill>
                  <a:srgbClr val="0000FF"/>
                </a:solidFill>
              </a:rPr>
              <a:t>Профсоюза работников народного образования и науки Российской Федерации</a:t>
            </a:r>
            <a:endParaRPr lang="ru-RU" altLang="ru-RU" sz="2600" b="1" dirty="0">
              <a:solidFill>
                <a:srgbClr val="0000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99838" y="2767281"/>
            <a:ext cx="67443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0000FF"/>
                </a:solidFill>
              </a:rPr>
              <a:t>МАНАЕВА </a:t>
            </a:r>
            <a:endParaRPr lang="ru-RU" altLang="ru-RU" sz="4000" b="1" dirty="0" smtClean="0">
              <a:solidFill>
                <a:srgbClr val="0000FF"/>
              </a:solidFill>
            </a:endParaRPr>
          </a:p>
          <a:p>
            <a:pPr algn="ctr"/>
            <a:r>
              <a:rPr lang="ru-RU" altLang="ru-RU" sz="4000" b="1" dirty="0" smtClean="0">
                <a:solidFill>
                  <a:srgbClr val="0000FF"/>
                </a:solidFill>
              </a:rPr>
              <a:t>ЛОРА НИКОЛАЕВНА </a:t>
            </a:r>
            <a:r>
              <a:rPr lang="ru-RU" altLang="ru-RU" sz="4000" b="1" dirty="0">
                <a:solidFill>
                  <a:srgbClr val="0000FF"/>
                </a:solidFill>
              </a:rPr>
              <a:t>–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5875" y="460311"/>
            <a:ext cx="549410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b="1" i="1" dirty="0" smtClean="0">
                <a:ln/>
                <a:solidFill>
                  <a:srgbClr val="6600CC"/>
                </a:solidFill>
              </a:rPr>
              <a:t>Краевая августовская педагогическая конференция «Современная региональная система образования: образовательные и инфраструктурные решения»</a:t>
            </a:r>
            <a:endParaRPr lang="ru-RU" b="1" i="1" dirty="0">
              <a:ln/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823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767" y="187156"/>
            <a:ext cx="4179340" cy="648428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2201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8246" y="284181"/>
            <a:ext cx="4086714" cy="629023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1302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583" y="647925"/>
            <a:ext cx="1102658" cy="12709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554" y="3792337"/>
            <a:ext cx="844061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0"/>
                <a:solidFill>
                  <a:srgbClr val="0000CC"/>
                </a:solidFill>
              </a:rPr>
              <a:t>В Ставропольской краевой организации:</a:t>
            </a:r>
          </a:p>
          <a:p>
            <a:pPr algn="ctr">
              <a:spcBef>
                <a:spcPts val="1200"/>
              </a:spcBef>
            </a:pPr>
            <a:r>
              <a:rPr lang="ru-RU" sz="4000" b="1" dirty="0" smtClean="0">
                <a:ln w="0"/>
                <a:solidFill>
                  <a:srgbClr val="0000CC"/>
                </a:solidFill>
              </a:rPr>
              <a:t>82 119 членов Профсоюза</a:t>
            </a:r>
            <a:endParaRPr lang="ru-RU" sz="4000" b="1" dirty="0">
              <a:ln w="0"/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505" y="2209259"/>
            <a:ext cx="8374664" cy="12926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rgbClr val="FF0000"/>
                </a:solidFill>
              </a:rPr>
              <a:t>В рядах Общероссийского Профсоюза образования:</a:t>
            </a:r>
          </a:p>
          <a:p>
            <a:pPr algn="ctr">
              <a:spcBef>
                <a:spcPts val="1200"/>
              </a:spcBef>
            </a:pPr>
            <a:r>
              <a:rPr lang="ru-RU" sz="4000" b="1" dirty="0" smtClean="0">
                <a:ln/>
                <a:solidFill>
                  <a:srgbClr val="FF0000"/>
                </a:solidFill>
              </a:rPr>
              <a:t>4 412 313 человек</a:t>
            </a:r>
            <a:endParaRPr lang="ru-RU" sz="40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6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61" y="410376"/>
            <a:ext cx="809920" cy="9612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5153" y="2230275"/>
            <a:ext cx="8801100" cy="24743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Российской Федерации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23.05.2015 </a:t>
            </a:r>
            <a:r>
              <a:rPr lang="ru-RU" sz="2800" b="1" dirty="0" smtClean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497 </a:t>
            </a:r>
            <a:r>
              <a:rPr lang="ru-RU" sz="2800" b="1" dirty="0" smtClean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800" b="1" i="1" dirty="0" smtClean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"</a:t>
            </a:r>
            <a:r>
              <a:rPr lang="ru-RU" sz="2800" b="1" i="1" dirty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 Федеральной целевой программе развития образования на 2016 - 2020 годы"</a:t>
            </a:r>
            <a:endParaRPr lang="ru-RU" sz="2800" b="1" i="1" dirty="0">
              <a:ln/>
              <a:solidFill>
                <a:srgbClr val="0000FF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7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51" y="352091"/>
            <a:ext cx="810838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68188" y="231904"/>
            <a:ext cx="7974105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kern="50" dirty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ОБРАЩЕНИЕ</a:t>
            </a:r>
            <a:endParaRPr lang="ru-RU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kern="50" dirty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делегатов VII Съезда Профессионального союза</a:t>
            </a:r>
            <a:endParaRPr lang="ru-RU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kern="50" dirty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работников народного образования и науки </a:t>
            </a:r>
            <a:endParaRPr lang="ru-RU" b="1" kern="50" dirty="0" smtClean="0">
              <a:solidFill>
                <a:srgbClr val="0000FF"/>
              </a:solidFill>
              <a:latin typeface="Georgia" panose="02040502050405020303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kern="50" dirty="0" smtClean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Российской Федерации к </a:t>
            </a:r>
            <a:r>
              <a:rPr lang="ru-RU" b="1" kern="50" dirty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депутатам Государственной Думы Федерального </a:t>
            </a:r>
            <a:r>
              <a:rPr lang="ru-RU" b="1" kern="50" dirty="0" smtClean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Собрания Российской </a:t>
            </a:r>
            <a:r>
              <a:rPr lang="ru-RU" b="1" kern="50" dirty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Федерации</a:t>
            </a:r>
            <a:endParaRPr lang="ru-RU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 smtClean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27 </a:t>
            </a:r>
            <a:r>
              <a:rPr lang="ru-RU" b="1" kern="50" dirty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марта 2015 </a:t>
            </a:r>
            <a:r>
              <a:rPr lang="ru-RU" b="1" kern="50" dirty="0" smtClean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г</a:t>
            </a:r>
            <a:endParaRPr lang="ru-RU" dirty="0">
              <a:solidFill>
                <a:srgbClr val="0000FF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8981" y="2424837"/>
            <a:ext cx="8218160" cy="394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>
              <a:lnSpc>
                <a:spcPct val="107000"/>
              </a:lnSpc>
              <a:spcAft>
                <a:spcPts val="0"/>
              </a:spcAft>
              <a:tabLst>
                <a:tab pos="722630" algn="l"/>
              </a:tabLst>
            </a:pPr>
            <a:r>
              <a:rPr lang="ru-RU" sz="2000" i="1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Делегаты Съезда настаивают на: </a:t>
            </a:r>
            <a:endParaRPr lang="ru-RU" sz="20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722630" algn="l"/>
              </a:tabLst>
            </a:pPr>
            <a:r>
              <a:rPr lang="ru-RU" sz="2000" i="1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  </a:t>
            </a:r>
            <a:r>
              <a:rPr lang="ru-RU" sz="2000" i="1" kern="50" spc="-5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индексации заработной платы всех работников образования </a:t>
            </a:r>
            <a:r>
              <a:rPr lang="ru-RU" sz="2000" i="1" kern="50" spc="-3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 первом и втором полугодии 2015 года;</a:t>
            </a:r>
            <a:endParaRPr lang="ru-RU" sz="20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722630" algn="l"/>
              </a:tabLst>
            </a:pPr>
            <a:r>
              <a:rPr lang="ru-RU" sz="2000" i="1" kern="50" spc="-3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 индексации нормативов для формирования стипендиальных фондов образовательных организаций в соответствии с фактическим уровнем инфляции; </a:t>
            </a:r>
            <a:endParaRPr lang="ru-RU" sz="20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722630" algn="l"/>
              </a:tabLst>
            </a:pPr>
            <a:r>
              <a:rPr lang="ru-RU" sz="2000" i="1" kern="50" spc="-3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 обеспечении дополнительной поддержки бюджетов субъектов Российской Федерации в целях </a:t>
            </a:r>
            <a:r>
              <a:rPr lang="ru-RU" sz="2000" i="1" kern="50" spc="-1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финансового обеспечения расходов на повышение заработной платы педагогических </a:t>
            </a:r>
            <a:r>
              <a:rPr lang="ru-RU" sz="2000" i="1" kern="50" spc="-3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работников всех категорий в соответствии с Указами Президента Российской Федерации от 2012 года и индексацию заработной платы всех работников образования.</a:t>
            </a:r>
            <a:endParaRPr lang="ru-RU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0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51" y="352091"/>
            <a:ext cx="810838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5800" y="592941"/>
            <a:ext cx="8122024" cy="1749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</a:t>
            </a: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Общероссийского Профсоюза образования в ФНПР</a:t>
            </a: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13.07.2015 г. № 319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замечаниями к Основным направлениям бюджетной политики на  </a:t>
            </a:r>
            <a:r>
              <a:rPr lang="ru-RU" b="1" i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2016 </a:t>
            </a: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 и на плановый период 2017 и 2018 года</a:t>
            </a:r>
            <a:endParaRPr lang="ru-RU" sz="1400" b="1" i="1" dirty="0">
              <a:solidFill>
                <a:srgbClr val="0000FF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3035931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… Профсоюз образования предложил провести обсуждение целесообразности реализации планов дальнейшего проведения оптимизации сети образовательных организаций и численности работающих в сфере образования…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617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51" y="352091"/>
            <a:ext cx="810838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4435" y="514556"/>
            <a:ext cx="8619565" cy="2375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</a:t>
            </a:r>
            <a:endParaRPr lang="ru-RU" sz="20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Совета Ассоциации профсоюзов работников </a:t>
            </a:r>
            <a:endParaRPr lang="ru-RU" sz="2000" b="1" dirty="0" smtClean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непроизводственной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сферы </a:t>
            </a:r>
            <a:r>
              <a:rPr lang="ru-RU" sz="20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июля 2015 г. № 61</a:t>
            </a:r>
            <a:endParaRPr lang="ru-RU" sz="20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несогласием с рядом позиций, включённых в Основные направления бюджетной политики на в 2016 год и на плановый период 2017 и 2018 года</a:t>
            </a:r>
            <a:endParaRPr lang="ru-RU" dirty="0">
              <a:solidFill>
                <a:srgbClr val="0000FF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4435" y="3235156"/>
            <a:ext cx="8350624" cy="3012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Из представленных Минфином России материалов не прослеживается возможность обеспечения бюджетов субъектов </a:t>
            </a:r>
            <a:r>
              <a:rPr lang="ru-RU" sz="2400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</a:t>
            </a:r>
            <a:r>
              <a:rPr lang="ru-RU" sz="2400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собственными источниками доходов…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400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Совет Ассоциации не может согласиться с изменением подходов к реализации Указов Президента Российской Федерации от 2012 </a:t>
            </a:r>
            <a:r>
              <a:rPr lang="ru-RU" sz="2400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года…</a:t>
            </a:r>
            <a:endParaRPr lang="ru-RU" sz="2400" i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1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51" y="352091"/>
            <a:ext cx="810838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14851" y="352091"/>
            <a:ext cx="8621573" cy="2408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</a:t>
            </a:r>
            <a:endParaRPr lang="ru-RU" sz="2000" b="1" dirty="0" smtClean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Общероссийского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Профсоюза образования</a:t>
            </a:r>
            <a:endParaRPr lang="ru-RU" sz="20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30 июля 2015 г. № 337</a:t>
            </a:r>
            <a:endParaRPr lang="ru-RU" sz="20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Министру труда и социальной </a:t>
            </a:r>
            <a:r>
              <a:rPr lang="ru-RU" sz="20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защиты  РФ </a:t>
            </a: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М.А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Топилину</a:t>
            </a:r>
            <a:endParaRPr lang="ru-RU" sz="2000" b="1" dirty="0" smtClean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законопроекту о применении субъектами </a:t>
            </a:r>
            <a:r>
              <a:rPr lang="ru-RU" b="1" i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критериев </a:t>
            </a: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нуждаемости при предоставлении мер </a:t>
            </a:r>
            <a:r>
              <a:rPr lang="ru-RU" b="1" i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социальной </a:t>
            </a: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7560" y="3038000"/>
            <a:ext cx="8216153" cy="3488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введение предложенных критериев нуждаемости может привести к резкому снижению уровня трудовых прав, свобод и гарантий педагогических работников, закрепленных в </a:t>
            </a:r>
            <a:r>
              <a:rPr lang="ru-RU" sz="2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ФЗ «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 образовании в Российской Федерации»…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применение принципа нуждаемости при предоставлении мер социальной поддержки может привести к … обострению проблем кадрового обеспечения образовательных организаций, осуществляющих свою деятельность в сельских населенных пунктах…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38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65" y="352091"/>
            <a:ext cx="835724" cy="96325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89965" y="1804373"/>
            <a:ext cx="852543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0000FF"/>
                </a:solidFill>
                <a:latin typeface="Georgia" panose="02040502050405020303" pitchFamily="18" charset="0"/>
              </a:rPr>
              <a:t>Письмо </a:t>
            </a:r>
            <a:endParaRPr lang="ru-RU" sz="2600" b="1" dirty="0" smtClean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600" b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Ставропольской </a:t>
            </a:r>
            <a:r>
              <a:rPr lang="ru-RU" sz="2600" b="1" dirty="0">
                <a:solidFill>
                  <a:srgbClr val="0000FF"/>
                </a:solidFill>
                <a:latin typeface="Georgia" panose="02040502050405020303" pitchFamily="18" charset="0"/>
              </a:rPr>
              <a:t>краевой организации Профсоюза образования от 12.02. 2014 г.  </a:t>
            </a:r>
            <a:r>
              <a:rPr lang="ru-RU" sz="2600" b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№31</a:t>
            </a:r>
            <a:endParaRPr lang="ru-RU" sz="2600" b="1" dirty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600" b="1" dirty="0">
                <a:solidFill>
                  <a:srgbClr val="0000FF"/>
                </a:solidFill>
                <a:latin typeface="Georgia" panose="02040502050405020303" pitchFamily="18" charset="0"/>
              </a:rPr>
              <a:t>министру образования и молодежной политики Ставропольского </a:t>
            </a:r>
            <a:r>
              <a:rPr lang="ru-RU" sz="2600" b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края</a:t>
            </a:r>
            <a:endParaRPr lang="ru-RU" sz="2600" b="1" dirty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ru-RU" sz="2200" b="1" dirty="0">
                <a:solidFill>
                  <a:srgbClr val="0000FF"/>
                </a:solidFill>
                <a:latin typeface="Georgia" panose="02040502050405020303" pitchFamily="18" charset="0"/>
              </a:rPr>
              <a:t> </a:t>
            </a:r>
            <a:r>
              <a:rPr lang="ru-RU" sz="2200" b="1" i="1" dirty="0">
                <a:solidFill>
                  <a:srgbClr val="0000FF"/>
                </a:solidFill>
                <a:latin typeface="Georgia" panose="02040502050405020303" pitchFamily="18" charset="0"/>
              </a:rPr>
              <a:t>о несогласии с проектом закона Ставропольского края «О внесении изменений в </a:t>
            </a:r>
            <a:r>
              <a:rPr lang="ru-RU" sz="2200" b="1" i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статьи </a:t>
            </a:r>
            <a:r>
              <a:rPr lang="ru-RU" sz="2200" b="1" i="1" dirty="0">
                <a:solidFill>
                  <a:srgbClr val="0000FF"/>
                </a:solidFill>
                <a:latin typeface="Georgia" panose="02040502050405020303" pitchFamily="18" charset="0"/>
              </a:rPr>
              <a:t>2 и 3 </a:t>
            </a:r>
            <a:endParaRPr lang="ru-RU" sz="2200" b="1" i="1" dirty="0" smtClean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Закона </a:t>
            </a:r>
            <a:r>
              <a:rPr lang="ru-RU" sz="2200" b="1" i="1" dirty="0">
                <a:solidFill>
                  <a:srgbClr val="0000FF"/>
                </a:solidFill>
                <a:latin typeface="Georgia" panose="02040502050405020303" pitchFamily="18" charset="0"/>
              </a:rPr>
              <a:t>Ставропольского края </a:t>
            </a:r>
            <a:r>
              <a:rPr lang="ru-RU" sz="2200" b="1" i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 </a:t>
            </a:r>
          </a:p>
          <a:p>
            <a:pPr algn="ctr"/>
            <a:r>
              <a:rPr lang="ru-RU" sz="2200" b="1" i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от </a:t>
            </a:r>
            <a:r>
              <a:rPr lang="ru-RU" sz="2200" b="1" i="1" dirty="0">
                <a:solidFill>
                  <a:srgbClr val="0000FF"/>
                </a:solidFill>
                <a:latin typeface="Georgia" panose="02040502050405020303" pitchFamily="18" charset="0"/>
              </a:rPr>
              <a:t>28 февраля 2011 </a:t>
            </a:r>
            <a:r>
              <a:rPr lang="ru-RU" sz="2200" b="1" i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года № 13-кз </a:t>
            </a:r>
            <a:r>
              <a:rPr lang="ru-RU" sz="2200" b="1" i="1" dirty="0">
                <a:solidFill>
                  <a:srgbClr val="0000FF"/>
                </a:solidFill>
                <a:latin typeface="Georgia" panose="02040502050405020303" pitchFamily="18" charset="0"/>
              </a:rPr>
              <a:t>…» </a:t>
            </a:r>
          </a:p>
        </p:txBody>
      </p:sp>
    </p:spTree>
    <p:extLst>
      <p:ext uri="{BB962C8B-B14F-4D97-AF65-F5344CB8AC3E}">
        <p14:creationId xmlns:p14="http://schemas.microsoft.com/office/powerpoint/2010/main" val="63906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495" y="1620722"/>
            <a:ext cx="8337176" cy="3868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</a:t>
            </a: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Ставропольской краевой организации Профсоюза образования от 31.07. 2015 г.  № 180</a:t>
            </a:r>
            <a:endParaRPr lang="ru-RU" sz="2400" dirty="0" smtClean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министру образования и молодежной политики Ставропольского края </a:t>
            </a:r>
            <a:endParaRPr lang="ru-RU" sz="2400" dirty="0" smtClean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Bef>
                <a:spcPts val="1200"/>
              </a:spcBef>
            </a:pPr>
            <a:r>
              <a:rPr lang="ru-RU" sz="2000" b="1" i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позиции Профсоюза по вопросу предоставления мер социальной поддержки по оплате жилых помещений, отопления и освещения педагогическим работникам образовательных организаций, проживающим и работающим в сельских населенных пунктах.</a:t>
            </a:r>
            <a:endParaRPr lang="ru-RU" sz="2000" dirty="0">
              <a:solidFill>
                <a:srgbClr val="0000FF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65" y="352091"/>
            <a:ext cx="835724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15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65" y="352091"/>
            <a:ext cx="835724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8224" y="352091"/>
            <a:ext cx="8565776" cy="2276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Распоряжение </a:t>
            </a:r>
            <a:endParaRPr lang="ru-RU" sz="24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РФ от 05.06.2015 N 1028-р </a:t>
            </a:r>
            <a:endParaRPr lang="ru-RU" sz="24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Концепции повышения эффективности обеспечения соблюдения трудового законодательства и иных нормативных правовых актов, содержащих нормы трудового права (2015 - 2020 годы)»</a:t>
            </a:r>
            <a:endParaRPr lang="ru-RU" sz="2000" i="1" dirty="0">
              <a:solidFill>
                <a:srgbClr val="0000FF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8224" y="3027468"/>
            <a:ext cx="8310282" cy="2835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смещения акцента с действующей "модели санкций", при которой государственный контроль направлен на выявление уже совершенного нарушения…, на "модель соответствия", в основе которой лежат действия, ориентированные на предупреждение нарушений …</a:t>
            </a:r>
            <a:endParaRPr lang="ru-RU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85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</TotalTime>
  <Words>547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Lucida Sans Unicode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</dc:creator>
  <cp:lastModifiedBy>Galaxy</cp:lastModifiedBy>
  <cp:revision>19</cp:revision>
  <cp:lastPrinted>2015-08-18T08:25:18Z</cp:lastPrinted>
  <dcterms:created xsi:type="dcterms:W3CDTF">2015-08-17T14:14:40Z</dcterms:created>
  <dcterms:modified xsi:type="dcterms:W3CDTF">2015-08-21T13:36:49Z</dcterms:modified>
</cp:coreProperties>
</file>